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Gelasio" panose="020B0604020202020204" charset="0"/>
      <p:regular r:id="rId20"/>
    </p:embeddedFont>
    <p:embeddedFont>
      <p:font typeface="Gelasio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EF866-2C0A-4474-960F-A9A32BB3A53E}" v="1" dt="2025-05-08T17:05:45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0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ijat Chakraborty Store" userId="8f6aa2618df47760" providerId="LiveId" clId="{E34EF866-2C0A-4474-960F-A9A32BB3A53E}"/>
    <pc:docChg chg="modSld">
      <pc:chgData name="Parijat Chakraborty Store" userId="8f6aa2618df47760" providerId="LiveId" clId="{E34EF866-2C0A-4474-960F-A9A32BB3A53E}" dt="2025-05-08T17:06:45.823" v="22" actId="20577"/>
      <pc:docMkLst>
        <pc:docMk/>
      </pc:docMkLst>
      <pc:sldChg chg="addSp modSp mod">
        <pc:chgData name="Parijat Chakraborty Store" userId="8f6aa2618df47760" providerId="LiveId" clId="{E34EF866-2C0A-4474-960F-A9A32BB3A53E}" dt="2025-05-08T17:06:16.353" v="15" actId="20577"/>
        <pc:sldMkLst>
          <pc:docMk/>
          <pc:sldMk cId="0" sldId="262"/>
        </pc:sldMkLst>
        <pc:spChg chg="mod">
          <ac:chgData name="Parijat Chakraborty Store" userId="8f6aa2618df47760" providerId="LiveId" clId="{E34EF866-2C0A-4474-960F-A9A32BB3A53E}" dt="2025-05-08T17:05:20.334" v="2" actId="113"/>
          <ac:spMkLst>
            <pc:docMk/>
            <pc:sldMk cId="0" sldId="262"/>
            <ac:spMk id="17" creationId="{00000000-0000-0000-0000-000000000000}"/>
          </ac:spMkLst>
        </pc:spChg>
        <pc:spChg chg="mod">
          <ac:chgData name="Parijat Chakraborty Store" userId="8f6aa2618df47760" providerId="LiveId" clId="{E34EF866-2C0A-4474-960F-A9A32BB3A53E}" dt="2025-05-08T17:06:10.352" v="12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Parijat Chakraborty Store" userId="8f6aa2618df47760" providerId="LiveId" clId="{E34EF866-2C0A-4474-960F-A9A32BB3A53E}" dt="2025-05-08T17:06:16.353" v="15" actId="20577"/>
          <ac:spMkLst>
            <pc:docMk/>
            <pc:sldMk cId="0" sldId="262"/>
            <ac:spMk id="19" creationId="{00000000-0000-0000-0000-000000000000}"/>
          </ac:spMkLst>
        </pc:spChg>
        <pc:spChg chg="add mod">
          <ac:chgData name="Parijat Chakraborty Store" userId="8f6aa2618df47760" providerId="LiveId" clId="{E34EF866-2C0A-4474-960F-A9A32BB3A53E}" dt="2025-05-08T17:06:04.977" v="11" actId="20577"/>
          <ac:spMkLst>
            <pc:docMk/>
            <pc:sldMk cId="0" sldId="262"/>
            <ac:spMk id="20" creationId="{6287AE39-87A0-D78E-55D2-5A3C5B4E746E}"/>
          </ac:spMkLst>
        </pc:spChg>
      </pc:sldChg>
      <pc:sldChg chg="modSp mod">
        <pc:chgData name="Parijat Chakraborty Store" userId="8f6aa2618df47760" providerId="LiveId" clId="{E34EF866-2C0A-4474-960F-A9A32BB3A53E}" dt="2025-05-08T17:06:45.823" v="22" actId="20577"/>
        <pc:sldMkLst>
          <pc:docMk/>
          <pc:sldMk cId="0" sldId="263"/>
        </pc:sldMkLst>
        <pc:spChg chg="mod">
          <ac:chgData name="Parijat Chakraborty Store" userId="8f6aa2618df47760" providerId="LiveId" clId="{E34EF866-2C0A-4474-960F-A9A32BB3A53E}" dt="2025-05-08T17:06:45.823" v="22" actId="20577"/>
          <ac:spMkLst>
            <pc:docMk/>
            <pc:sldMk cId="0" sldId="263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2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 Essential Excel Formulas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Master these powerful Excel formulas to transform your data analysis skills. These formulas will help you work smarter, not harder.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Save time on repetitive tasks. Gain valuable insights from your data. Impress your colleagues with your Excel prowess.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33223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Parijat Chakraborty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07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9. MATCH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99705"/>
            <a:ext cx="3220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(Index No from Value) 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94196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88798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Locate Positions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37840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Returns the relative position of an item in a range that matches a specified value.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094196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88798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Flexible Matching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 find exact matches or nearest values above/below your search term.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094196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88798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Powerful Paired with INDEX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Combines with INDEX to create dynamic, flexible lookups across data sets.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280190" y="6524506"/>
            <a:ext cx="4390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=MATCH(Value, Array/Table)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10. CONCATENATE (or CONCAT)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098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314860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9057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29231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79892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9057" y="394263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CONCATENATE(A2," ",B2)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94263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First: "John" Last: "Smith"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94263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"John Smith"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81214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9057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CONCAT(C2,"-",D2)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95585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Dept: "Sales" ID: "1234"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9558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"Sales-1234"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82537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29057" y="59690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CONCATENATE(E2,F2,G2)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96907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Area: "415" Mid: "555" End: "1234"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"4155551234"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11. TRIM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2656165"/>
            <a:ext cx="3868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Identify Data Quality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Spot inconsistent spacing in imported text from external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36300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3736300"/>
            <a:ext cx="2967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Apply TRIM Formula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=TRIM(C2) to remove all excess spaces except single spaces between 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Enjoy Cleaner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 improved sorting, searching, and comparing capabilities with consistent text.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344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12. LEFT, RIGHT, MID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LEFT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Extracts characters from start of text.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7746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=LEFT(D2,3) for area code from phone number.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12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RIGHT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102531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Extracts characters from end of text.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597628" y="360152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=RIGHT(E2,4) for last four digits of ID.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7628" y="5064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7628" y="555509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Extracts characters from middle of text.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597628" y="6054090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=MID(F2,4,3) for middle three characters.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654" y="369689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13. SUMIF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4" y="1058823"/>
            <a:ext cx="13689092" cy="76658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0654" y="8926354"/>
            <a:ext cx="449234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SUMIF adds values that meet specific criteria. Syntax: 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70654" y="9338191"/>
            <a:ext cx="4186118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=</a:t>
            </a:r>
            <a:r>
              <a:rPr lang="en-US" sz="13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SUMIF(range of Criteria, criteria, sum_range).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0654" y="9750028"/>
            <a:ext cx="136890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=SUMIF(A2:A100,"East",B2:B100) totals sales only from the East region.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14. COUNTIF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Status Tracking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 completed tasks with =COUNTIF(C2:C100,"Completed") to monitor project progress.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low-stock items with =COUNTIF(D2:D50,"&lt;10") to prevent stockouts.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high-value deals with =COUNTIF(E2:E100,"&gt;10000") to focus on key accounts.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742355"/>
            <a:ext cx="5221010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15. TODAY &amp; NOW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925" y="1812607"/>
            <a:ext cx="3684389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0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267897" y="2762726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Arguments Needed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0925" y="3214330"/>
            <a:ext cx="36843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Both functions require no inputs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8567" y="1812607"/>
            <a:ext cx="3684508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100%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265539" y="2762726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 Rate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28567" y="3214330"/>
            <a:ext cx="36845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Pulls current system date and time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9746" y="4279344"/>
            <a:ext cx="3684389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24/7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3266718" y="5229463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Availability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29746" y="5681067"/>
            <a:ext cx="3684389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Functions update automatically on workbook open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0925" y="6584156"/>
            <a:ext cx="76821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=TODAY() shows the current date, perfect for tracking report generation days.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0925" y="7153156"/>
            <a:ext cx="76821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=NOW() displays current date and time, ideal for detailed timestamp logs.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9800"/>
            <a:ext cx="11930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16. PivotTables: Data Analysis Powerhouse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22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PivotTables transform raw data into meaningful insights without complex formulas. They're Excel's most powerful analysis tool for middle-level employees.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03163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Instant Summaries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12039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totals, averages, and counts across multiple dimensions with just a few clicks.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403163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655481" y="3629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481" y="412039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Drag fields to instantly reorganize data views without changing your source data.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9982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Reporting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01706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 complex data sets into clear visual reports that highlight key patterns.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529982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655481" y="5526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481" y="601706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Slice data with filters to focus on specific time periods, regions, or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SUM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It Does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2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Adds all numbers in a selected range of cells. It's the foundation of financial calculations and reports.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498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Perfect for totaling expenses, sales figures, or any numerical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77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35220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=SUM(number1, [number2], ...)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9191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 include individual values, cell references, or ranges.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799398"/>
            <a:ext cx="3978116" cy="238684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872067" y="54413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 Q1 total sales with =SUM(B2:B10) to quickly find department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6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AVERAGE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79796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the arithmetic mean of a range. Essential for finding central tendencies in your data.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79796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Usage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average monthly expenses, customer ratings, or team performance metrics.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72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average monthly expenses with =AVERAGE(C2:C13) to plan budgets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 COUNT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Function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Counts cells containing numbers within a selected range. Ignores text and empty cells.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719864"/>
            <a:ext cx="2930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Determine how many sales transactions occurred. Count completed items in a tracking sheet.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Practical 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Count number of orders received with =COUNT(D2:D40) to analyze sales volume trends.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6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4. COUNTA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25898"/>
            <a:ext cx="30480" cy="4426625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60012" y="26658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90" y="24258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65260" y="24684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03765"/>
            <a:ext cx="3173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Identify Formula Need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9941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 to count all non-empty cells regardless of content type.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0506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80190" y="38107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65260" y="38532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888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Apply COUNTA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3790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=COUNTA(E2:E100) counts all filled cells, including text and numbers.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Analyze Results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1267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Quickly determine survey completion rates or form submission counts.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5. IF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Logical Test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if a condition is TRUE or FALSE. Use comparison operators like &lt;, &gt;, =.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True Result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value returned when the condition is met.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False Result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value returned when the condition is not met.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9006"/>
            <a:ext cx="7370564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6. VLOOKUP &amp; HLOOKUP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62" y="1771650"/>
            <a:ext cx="2154198" cy="12959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987" y="2382560"/>
            <a:ext cx="316230" cy="395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3169" y="1996559"/>
            <a:ext cx="29308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Master Data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3169" y="2482929"/>
            <a:ext cx="416278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Link data across multiple sheets with ease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4457" y="3080504"/>
            <a:ext cx="8602504" cy="15240"/>
          </a:xfrm>
          <a:prstGeom prst="roundRect">
            <a:avLst>
              <a:gd name="adj" fmla="val 22141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904" y="3123843"/>
            <a:ext cx="4308396" cy="129599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987" y="3574137"/>
            <a:ext cx="316230" cy="3954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0208" y="3348752"/>
            <a:ext cx="29579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 Table Data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0208" y="3835122"/>
            <a:ext cx="416694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Pull information from standardized tables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1497" y="4432697"/>
            <a:ext cx="7525464" cy="15240"/>
          </a:xfrm>
          <a:prstGeom prst="roundRect">
            <a:avLst>
              <a:gd name="adj" fmla="val 22141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4" y="4476036"/>
            <a:ext cx="6462593" cy="129599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987" y="4926330"/>
            <a:ext cx="316230" cy="3954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7367" y="4700945"/>
            <a:ext cx="293786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Search Lookup Value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7367" y="5187315"/>
            <a:ext cx="41780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specific information in large datasets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87241" y="6025039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VLOOKUP </a:t>
            </a:r>
            <a:r>
              <a:rPr lang="en-US" sz="1750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searches for a value in the </a:t>
            </a:r>
            <a:r>
              <a:rPr lang="en-US" sz="1750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leftmost column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 a table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returns a corresponding value from a specified column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819864" y="6917201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=VLOOKUP(Search Value Cell, Table , Column of Result, FALSE)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87241" y="7250668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HLOOKUP(Search Value Cell, Table , Row of Result, FALSE)</a:t>
            </a:r>
            <a:endParaRPr lang="en-US" sz="175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6287AE39-87A0-D78E-55D2-5A3C5B4E746E}"/>
              </a:ext>
            </a:extLst>
          </p:cNvPr>
          <p:cNvSpPr/>
          <p:nvPr/>
        </p:nvSpPr>
        <p:spPr>
          <a:xfrm>
            <a:off x="819864" y="6339840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HLOOKUP </a:t>
            </a:r>
            <a:r>
              <a:rPr lang="en-US" sz="1750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searches for a value in the </a:t>
            </a:r>
            <a:r>
              <a:rPr lang="en-US" sz="1750" b="1" u="sng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leftmost row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 a table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returns a corresponding value from a specified row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383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7. VLOOKUP &amp; HLOOKUP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Define Search Value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what you're looking for in the top row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Specify Table Range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 the entire horizontal data table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Select Column/Row Index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Choose which row contains your desired data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Set Exact Match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FALSE for exact matches, TRUE for approximate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20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8. INDEX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0948"/>
            <a:ext cx="3220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(Value from Index No) 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6544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19544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2792254"/>
            <a:ext cx="3766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 Specific Cell Values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94328" y="3282672"/>
            <a:ext cx="3772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Precisely locate information in a table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080861" y="385714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93790" y="3985736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39841"/>
            <a:ext cx="318968" cy="3986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Define Data Range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68171" y="4702969"/>
            <a:ext cx="36730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 the array containing your data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254704" y="527744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93790" y="5406033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860137"/>
            <a:ext cx="318968" cy="3986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2014" y="5632847"/>
            <a:ext cx="3477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Specify Row and Column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2014" y="6123265"/>
            <a:ext cx="39407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Indicate exact positions to retrieve data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053143"/>
            <a:ext cx="7480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=</a:t>
            </a: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INDEX(Array/Table, Row_Num, [Column_Num])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1104</Words>
  <Application>Microsoft Office PowerPoint</Application>
  <PresentationFormat>Custom</PresentationFormat>
  <Paragraphs>165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Gelasio Bold</vt:lpstr>
      <vt:lpstr>Arial</vt:lpstr>
      <vt:lpstr>Gelasio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Parijat Chakraborty Store</cp:lastModifiedBy>
  <cp:revision>1</cp:revision>
  <dcterms:created xsi:type="dcterms:W3CDTF">2025-05-04T15:08:12Z</dcterms:created>
  <dcterms:modified xsi:type="dcterms:W3CDTF">2025-05-08T17:06:51Z</dcterms:modified>
</cp:coreProperties>
</file>